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  <p:sldId id="259" r:id="rId25"/>
    <p:sldId id="260" r:id="rId26"/>
    <p:sldId id="261" r:id="rId2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Fira Sans Bold" charset="1" panose="020B0803050000020004"/>
      <p:regular r:id="rId10"/>
    </p:embeddedFont>
    <p:embeddedFont>
      <p:font typeface="Fira Sans Bold Bold" charset="1" panose="020B0903050000020004"/>
      <p:regular r:id="rId11"/>
    </p:embeddedFont>
    <p:embeddedFont>
      <p:font typeface="Fira Sans Bold Italics" charset="1" panose="020B0803050000020004"/>
      <p:regular r:id="rId12"/>
    </p:embeddedFont>
    <p:embeddedFont>
      <p:font typeface="Fira Sans Bold Bold Italics" charset="1" panose="020B0903050000020004"/>
      <p:regular r:id="rId13"/>
    </p:embeddedFont>
    <p:embeddedFont>
      <p:font typeface="Fira Sans Light" charset="1" panose="020B0403050000020004"/>
      <p:regular r:id="rId14"/>
    </p:embeddedFont>
    <p:embeddedFont>
      <p:font typeface="Fira Sans Light Bold" charset="1" panose="020B0503050000020004"/>
      <p:regular r:id="rId15"/>
    </p:embeddedFont>
    <p:embeddedFont>
      <p:font typeface="Fira Sans Light Italics" charset="1" panose="020B0403050000020004"/>
      <p:regular r:id="rId16"/>
    </p:embeddedFont>
    <p:embeddedFont>
      <p:font typeface="Fira Sans Light Bold Italics" charset="1" panose="020B0503050000020004"/>
      <p:regular r:id="rId17"/>
    </p:embeddedFont>
    <p:embeddedFont>
      <p:font typeface="Fira Sans Medium" charset="1" panose="020B0603050000020004"/>
      <p:regular r:id="rId18"/>
    </p:embeddedFont>
    <p:embeddedFont>
      <p:font typeface="Fira Sans Medium Bold" charset="1" panose="020B0603050000020004"/>
      <p:regular r:id="rId19"/>
    </p:embeddedFont>
    <p:embeddedFont>
      <p:font typeface="Fira Sans Medium Italics" charset="1" panose="020B0603050000020004"/>
      <p:regular r:id="rId20"/>
    </p:embeddedFont>
    <p:embeddedFont>
      <p:font typeface="Fira Sans Medium Bold Italics" charset="1" panose="020B07030500000200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25" Target="slides/slide4.xml" Type="http://schemas.openxmlformats.org/officeDocument/2006/relationships/slide"/><Relationship Id="rId26" Target="slides/slide5.xml" Type="http://schemas.openxmlformats.org/officeDocument/2006/relationships/slide"/><Relationship Id="rId27" Target="slides/slide6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png>
</file>

<file path=ppt/media/image3.svg>
</file>

<file path=ppt/media/image4.png>
</file>

<file path=ppt/media/image5.jpeg>
</file>

<file path=ppt/media/image6.jpeg>
</file>

<file path=ppt/media/image7.png>
</file>

<file path=ppt/media/image8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1543096" y="2467802"/>
            <a:ext cx="16230600" cy="7819198"/>
          </a:xfrm>
          <a:prstGeom prst="rect">
            <a:avLst/>
          </a:prstGeom>
          <a:solidFill>
            <a:srgbClr val="1836B2"/>
          </a:solid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9144000" y="0"/>
            <a:ext cx="12353301" cy="10697402"/>
            <a:chOff x="0" y="0"/>
            <a:chExt cx="4282440" cy="3708400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46412" r="-11030" t="-21105" b="-104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923925"/>
            <a:ext cx="4722030" cy="759911"/>
            <a:chOff x="0" y="0"/>
            <a:chExt cx="6296041" cy="1013215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2304840" y="33531"/>
              <a:ext cx="3991200" cy="8583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466"/>
                </a:lnSpc>
                <a:spcBef>
                  <a:spcPct val="0"/>
                </a:spcBef>
              </a:pPr>
              <a:r>
                <a:rPr lang="en-US" sz="3904">
                  <a:solidFill>
                    <a:srgbClr val="000000"/>
                  </a:solidFill>
                  <a:latin typeface="Fira Sans Bold"/>
                </a:rPr>
                <a:t>ZOMATO</a:t>
              </a:r>
            </a:p>
          </p:txBody>
        </p:sp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34026" r="0" b="0"/>
            <a:stretch>
              <a:fillRect/>
            </a:stretch>
          </p:blipFill>
          <p:spPr>
            <a:xfrm flipH="false" flipV="false" rot="0">
              <a:off x="0" y="0"/>
              <a:ext cx="1774559" cy="1013215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1028700" y="3405391"/>
            <a:ext cx="7422802" cy="5852909"/>
            <a:chOff x="0" y="0"/>
            <a:chExt cx="9897069" cy="7803879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1131223"/>
              <a:ext cx="9897069" cy="56366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0999"/>
                </a:lnSpc>
              </a:pPr>
              <a:r>
                <a:rPr lang="en-US" sz="9999" spc="299">
                  <a:solidFill>
                    <a:srgbClr val="FFFFFF"/>
                  </a:solidFill>
                  <a:latin typeface="Fira Sans Bold"/>
                </a:rPr>
                <a:t>TESTAREA APLICATIEI ZOMATO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7181156"/>
              <a:ext cx="9897069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920"/>
                </a:lnSpc>
                <a:spcBef>
                  <a:spcPct val="0"/>
                </a:spcBef>
              </a:pPr>
              <a:r>
                <a:rPr lang="en-US" sz="2800" u="none">
                  <a:solidFill>
                    <a:srgbClr val="FFFFFF"/>
                  </a:solidFill>
                  <a:latin typeface="Fira Sans Light Bold"/>
                </a:rPr>
                <a:t>Presented by: Group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-57150"/>
              <a:ext cx="9897069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920"/>
                </a:lnSpc>
                <a:spcBef>
                  <a:spcPct val="0"/>
                </a:spcBef>
              </a:pPr>
              <a:r>
                <a:rPr lang="en-US" sz="2800" spc="84" u="none">
                  <a:solidFill>
                    <a:srgbClr val="FFFFFF"/>
                  </a:solidFill>
                  <a:latin typeface="Fira Sans Light Bold"/>
                </a:rPr>
                <a:t>THE MOBILE APP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36B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115283" y="6411649"/>
            <a:ext cx="14175218" cy="11400367"/>
            <a:chOff x="0" y="0"/>
            <a:chExt cx="6679670" cy="53721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679670" cy="5372100"/>
            </a:xfrm>
            <a:custGeom>
              <a:avLst/>
              <a:gdLst/>
              <a:ahLst/>
              <a:cxnLst/>
              <a:rect r="r" b="b" t="t" l="l"/>
              <a:pathLst>
                <a:path h="5372100" w="6679670">
                  <a:moveTo>
                    <a:pt x="512900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5129000" y="5372100"/>
                  </a:lnTo>
                  <a:lnTo>
                    <a:pt x="6679670" y="2686050"/>
                  </a:lnTo>
                  <a:lnTo>
                    <a:pt x="5129000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-3311742" y="-2412933"/>
            <a:ext cx="14175218" cy="11400367"/>
            <a:chOff x="0" y="0"/>
            <a:chExt cx="6679670" cy="537210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6679670" cy="5372100"/>
            </a:xfrm>
            <a:custGeom>
              <a:avLst/>
              <a:gdLst/>
              <a:ahLst/>
              <a:cxnLst/>
              <a:rect r="r" b="b" t="t" l="l"/>
              <a:pathLst>
                <a:path h="5372100" w="6679670">
                  <a:moveTo>
                    <a:pt x="512900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5129000" y="5372100"/>
                  </a:lnTo>
                  <a:lnTo>
                    <a:pt x="6679670" y="2686050"/>
                  </a:lnTo>
                  <a:lnTo>
                    <a:pt x="5129000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551366" y="7753528"/>
            <a:ext cx="10611554" cy="3418309"/>
            <a:chOff x="0" y="0"/>
            <a:chExt cx="16676766" cy="537210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16676767" cy="5372100"/>
            </a:xfrm>
            <a:custGeom>
              <a:avLst/>
              <a:gdLst/>
              <a:ahLst/>
              <a:cxnLst/>
              <a:rect r="r" b="b" t="t" l="l"/>
              <a:pathLst>
                <a:path h="5372100" w="16676767">
                  <a:moveTo>
                    <a:pt x="15126095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15126095" y="5372100"/>
                  </a:lnTo>
                  <a:lnTo>
                    <a:pt x="16676767" y="2686050"/>
                  </a:lnTo>
                  <a:lnTo>
                    <a:pt x="15126095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2537270" y="8702771"/>
            <a:ext cx="4722030" cy="759911"/>
            <a:chOff x="0" y="0"/>
            <a:chExt cx="6296041" cy="1013215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2304840" y="33531"/>
              <a:ext cx="3991200" cy="8674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466"/>
                </a:lnSpc>
                <a:spcBef>
                  <a:spcPct val="0"/>
                </a:spcBef>
              </a:pPr>
              <a:r>
                <a:rPr lang="en-US" sz="3904">
                  <a:solidFill>
                    <a:srgbClr val="000000"/>
                  </a:solidFill>
                  <a:latin typeface="Fira Sans Bold Bold"/>
                </a:rPr>
                <a:t>ZOMATO</a:t>
              </a:r>
            </a:p>
          </p:txBody>
        </p:sp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34026" r="0" b="0"/>
            <a:stretch>
              <a:fillRect/>
            </a:stretch>
          </p:blipFill>
          <p:spPr>
            <a:xfrm flipH="false" flipV="false" rot="0">
              <a:off x="0" y="0"/>
              <a:ext cx="1774559" cy="1013215"/>
            </a:xfrm>
            <a:prstGeom prst="rect">
              <a:avLst/>
            </a:prstGeom>
          </p:spPr>
        </p:pic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4"/>
          <a:srcRect l="0" t="47" r="0" b="47"/>
          <a:stretch>
            <a:fillRect/>
          </a:stretch>
        </p:blipFill>
        <p:spPr>
          <a:xfrm flipH="false" flipV="false" rot="0">
            <a:off x="3296994" y="305385"/>
            <a:ext cx="11116739" cy="629598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0661646" y="0"/>
            <a:ext cx="10736190" cy="9297057"/>
            <a:chOff x="0" y="0"/>
            <a:chExt cx="4282440" cy="37084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37103" r="-37103" t="0" b="0"/>
              </a:stretch>
            </a:blip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34026" r="0" b="0"/>
          <a:stretch>
            <a:fillRect/>
          </a:stretch>
        </p:blipFill>
        <p:spPr>
          <a:xfrm flipH="true" flipV="false" rot="0">
            <a:off x="12015079" y="7254021"/>
            <a:ext cx="7156403" cy="4086071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1028700" y="1028700"/>
            <a:ext cx="6178768" cy="3239565"/>
            <a:chOff x="0" y="0"/>
            <a:chExt cx="8238358" cy="431942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66675"/>
              <a:ext cx="8238358" cy="30405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8800"/>
                </a:lnSpc>
                <a:spcBef>
                  <a:spcPct val="0"/>
                </a:spcBef>
              </a:pPr>
              <a:r>
                <a:rPr lang="en-US" sz="8000">
                  <a:solidFill>
                    <a:srgbClr val="000000"/>
                  </a:solidFill>
                  <a:latin typeface="Fira Sans Medium Bold"/>
                </a:rPr>
                <a:t>Descrierea interfetei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671720"/>
              <a:ext cx="8238358" cy="6476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900"/>
                </a:lnSpc>
                <a:spcBef>
                  <a:spcPct val="0"/>
                </a:spcBef>
              </a:pPr>
              <a:r>
                <a:rPr lang="en-US" sz="3000" spc="-60">
                  <a:solidFill>
                    <a:srgbClr val="000000"/>
                  </a:solidFill>
                  <a:latin typeface="Fira Sans Medium"/>
                </a:rPr>
                <a:t>ZOMATO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4512726"/>
            <a:ext cx="12238197" cy="5434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0"/>
              </a:lnSpc>
            </a:pPr>
            <a:r>
              <a:rPr lang="en-US" sz="2400">
                <a:solidFill>
                  <a:srgbClr val="000000"/>
                </a:solidFill>
                <a:latin typeface="Fira Sans Light"/>
              </a:rPr>
              <a:t>Aceasta este o testare centrată pe utilizator a aplicației. În această fază de testare, elemente precum vizibilitatea textului în diferite ecrane ale aplicației, mesaje interactive, alinierea datelor, aspectul aplicației pentru diferite ecrane, dimensiunea câmpurilor etc. sunt testate în acest sens.</a:t>
            </a:r>
          </a:p>
          <a:p>
            <a:pPr>
              <a:lnSpc>
                <a:spcPts val="3360"/>
              </a:lnSpc>
            </a:pPr>
            <a:r>
              <a:rPr lang="en-US" sz="2400">
                <a:solidFill>
                  <a:srgbClr val="000000"/>
                </a:solidFill>
                <a:latin typeface="Fira Sans Light Bold"/>
              </a:rPr>
              <a:t>Pentru același exemplu de Zomato de mai sus, testele UI ar fi:</a:t>
            </a:r>
          </a:p>
          <a:p>
            <a:pPr marL="518162" indent="-259081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Fira Sans Light"/>
              </a:rPr>
              <a:t>Verificați dacă cardurile sunt afișate corect aliniate cu dimensiunea ecranului mobilului.</a:t>
            </a:r>
          </a:p>
          <a:p>
            <a:pPr marL="518162" indent="-259081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Fira Sans Light"/>
              </a:rPr>
              <a:t>Verificați dacă imaginea restaurantului este afișată conform așteptărilor.</a:t>
            </a:r>
          </a:p>
          <a:p>
            <a:pPr marL="518162" indent="-259081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Fira Sans Light"/>
              </a:rPr>
              <a:t>Verificați dacă detaliile cardului, ratingul restaurantului, tipul bucătăriei, adresa etc. sunt afișate corect.</a:t>
            </a:r>
          </a:p>
          <a:p>
            <a:pPr marL="518162" indent="-259081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Fira Sans Light"/>
              </a:rPr>
              <a:t>Verificați dacă derularea listei este fără erori și dacă cărțile nu sunt afișate nealiniat atunci când o listă lungă de cărți este derulată etc.</a:t>
            </a:r>
          </a:p>
          <a:p>
            <a:pPr marL="0" indent="0" lvl="0">
              <a:lnSpc>
                <a:spcPts val="336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521490" y="-227590"/>
            <a:ext cx="17211375" cy="13842185"/>
            <a:chOff x="0" y="0"/>
            <a:chExt cx="6679670" cy="53721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679670" cy="5372100"/>
            </a:xfrm>
            <a:custGeom>
              <a:avLst/>
              <a:gdLst/>
              <a:ahLst/>
              <a:cxnLst/>
              <a:rect r="r" b="b" t="t" l="l"/>
              <a:pathLst>
                <a:path h="5372100" w="6679670">
                  <a:moveTo>
                    <a:pt x="512900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5129000" y="5372100"/>
                  </a:lnTo>
                  <a:lnTo>
                    <a:pt x="6679670" y="2686050"/>
                  </a:lnTo>
                  <a:lnTo>
                    <a:pt x="5129000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1028700"/>
            <a:ext cx="4722030" cy="759911"/>
            <a:chOff x="0" y="0"/>
            <a:chExt cx="6296041" cy="1013215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2304840" y="33531"/>
              <a:ext cx="3991200" cy="8674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466"/>
                </a:lnSpc>
                <a:spcBef>
                  <a:spcPct val="0"/>
                </a:spcBef>
              </a:pPr>
              <a:r>
                <a:rPr lang="en-US" sz="3904">
                  <a:solidFill>
                    <a:srgbClr val="000000"/>
                  </a:solidFill>
                  <a:latin typeface="Fira Sans Bold Bold"/>
                </a:rPr>
                <a:t>ZOMATO</a:t>
              </a:r>
            </a:p>
          </p:txBody>
        </p:sp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34026" r="0" b="0"/>
            <a:stretch>
              <a:fillRect/>
            </a:stretch>
          </p:blipFill>
          <p:spPr>
            <a:xfrm flipH="false" flipV="false" rot="0">
              <a:off x="0" y="0"/>
              <a:ext cx="1774559" cy="1013215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6476982" y="2204718"/>
            <a:ext cx="11811018" cy="7053582"/>
            <a:chOff x="0" y="0"/>
            <a:chExt cx="15748024" cy="9404776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57150"/>
              <a:ext cx="15748024" cy="11432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7022"/>
                </a:lnSpc>
                <a:spcBef>
                  <a:spcPct val="0"/>
                </a:spcBef>
              </a:pPr>
              <a:r>
                <a:rPr lang="en-US" sz="5402" spc="-108">
                  <a:solidFill>
                    <a:srgbClr val="000000"/>
                  </a:solidFill>
                  <a:latin typeface="Fira Sans Bold Bold"/>
                </a:rPr>
                <a:t>Intrebari 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3015170"/>
              <a:ext cx="15748024" cy="63896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36893" indent="-268447" lvl="1">
                <a:lnSpc>
                  <a:spcPts val="3481"/>
                </a:lnSpc>
                <a:buFont typeface="Arial"/>
                <a:buChar char="•"/>
              </a:pPr>
              <a:r>
                <a:rPr lang="en-US" sz="2486" u="sng">
                  <a:solidFill>
                    <a:srgbClr val="000000"/>
                  </a:solidFill>
                  <a:latin typeface="Fira Sans Light"/>
                </a:rPr>
                <a:t>Pe ce fel de platforme functioneaza API-ul unic a acestei aplicatii?</a:t>
              </a:r>
            </a:p>
            <a:p>
              <a:pPr marL="536893" indent="-268447" lvl="1">
                <a:lnSpc>
                  <a:spcPts val="3481"/>
                </a:lnSpc>
                <a:buFont typeface="Arial"/>
                <a:buChar char="•"/>
              </a:pPr>
              <a:r>
                <a:rPr lang="en-US" sz="2486" u="sng">
                  <a:solidFill>
                    <a:srgbClr val="000000"/>
                  </a:solidFill>
                  <a:latin typeface="Fira Sans Light"/>
                </a:rPr>
                <a:t>Aplicatia necesita conexiune la internet mereu?</a:t>
              </a:r>
            </a:p>
            <a:p>
              <a:pPr marL="536893" indent="-268447" lvl="1">
                <a:lnSpc>
                  <a:spcPts val="3481"/>
                </a:lnSpc>
                <a:buFont typeface="Arial"/>
                <a:buChar char="•"/>
              </a:pPr>
              <a:r>
                <a:rPr lang="en-US" sz="2486" u="sng">
                  <a:solidFill>
                    <a:srgbClr val="000000"/>
                  </a:solidFill>
                  <a:latin typeface="Fira Sans Light"/>
                </a:rPr>
                <a:t>Cati gigabyte Ram are nevoie aplicatia pentru a o instala pe dispozitivul personal?</a:t>
              </a:r>
            </a:p>
            <a:p>
              <a:pPr marL="536893" indent="-268447" lvl="1">
                <a:lnSpc>
                  <a:spcPts val="3481"/>
                </a:lnSpc>
                <a:buFont typeface="Arial"/>
                <a:buChar char="•"/>
              </a:pPr>
              <a:r>
                <a:rPr lang="en-US" sz="2486" u="sng">
                  <a:solidFill>
                    <a:srgbClr val="000000"/>
                  </a:solidFill>
                  <a:latin typeface="Fira Sans Light"/>
                </a:rPr>
                <a:t>Ce limbi sunt disponibile în cadrul aplicației?</a:t>
              </a:r>
            </a:p>
            <a:p>
              <a:pPr marL="536893" indent="-268447" lvl="1">
                <a:lnSpc>
                  <a:spcPts val="3481"/>
                </a:lnSpc>
                <a:buFont typeface="Arial"/>
                <a:buChar char="•"/>
              </a:pPr>
              <a:r>
                <a:rPr lang="en-US" sz="2486" u="sng">
                  <a:solidFill>
                    <a:srgbClr val="000000"/>
                  </a:solidFill>
                  <a:latin typeface="Fira Sans Light"/>
                </a:rPr>
                <a:t>Cum solutionez un avertisment privind drepturile de autor?</a:t>
              </a:r>
            </a:p>
            <a:p>
              <a:pPr marL="536893" indent="-268447" lvl="1">
                <a:lnSpc>
                  <a:spcPts val="3481"/>
                </a:lnSpc>
                <a:buFont typeface="Arial"/>
                <a:buChar char="•"/>
              </a:pPr>
              <a:r>
                <a:rPr lang="en-US" sz="2486" u="sng">
                  <a:solidFill>
                    <a:srgbClr val="000000"/>
                  </a:solidFill>
                  <a:latin typeface="Fira Sans Light"/>
                </a:rPr>
                <a:t>Cum te poti loga pe aceasta aplicatie?</a:t>
              </a:r>
            </a:p>
            <a:p>
              <a:pPr marL="536893" indent="-268447" lvl="1">
                <a:lnSpc>
                  <a:spcPts val="3481"/>
                </a:lnSpc>
                <a:buFont typeface="Arial"/>
                <a:buChar char="•"/>
              </a:pPr>
              <a:r>
                <a:rPr lang="en-US" sz="2486" u="sng">
                  <a:solidFill>
                    <a:srgbClr val="000000"/>
                  </a:solidFill>
                  <a:latin typeface="Fira Sans Light"/>
                </a:rPr>
                <a:t>Aplicatia data are un portofel pe care poti transfera bani?</a:t>
              </a:r>
            </a:p>
            <a:p>
              <a:pPr marL="536893" indent="-268447" lvl="1">
                <a:lnSpc>
                  <a:spcPts val="3481"/>
                </a:lnSpc>
                <a:buFont typeface="Arial"/>
                <a:buChar char="•"/>
              </a:pPr>
              <a:r>
                <a:rPr lang="en-US" sz="2486" u="sng">
                  <a:solidFill>
                    <a:srgbClr val="000000"/>
                  </a:solidFill>
                  <a:latin typeface="Fira Sans Light"/>
                </a:rPr>
                <a:t>Ce tipuri de banci primeste portofelul aplicatiei?</a:t>
              </a:r>
            </a:p>
            <a:p>
              <a:pPr marL="536893" indent="-268447" lvl="1">
                <a:lnSpc>
                  <a:spcPts val="3481"/>
                </a:lnSpc>
                <a:buFont typeface="Arial"/>
                <a:buChar char="•"/>
              </a:pPr>
              <a:r>
                <a:rPr lang="en-US" sz="2486" u="sng">
                  <a:solidFill>
                    <a:srgbClr val="000000"/>
                  </a:solidFill>
                  <a:latin typeface="Fira Sans Light"/>
                </a:rPr>
                <a:t>Utilizatorul poate vizualiza locația restaurantului pe Google Maps?</a:t>
              </a:r>
            </a:p>
            <a:p>
              <a:pPr marL="536893" indent="-268447" lvl="1">
                <a:lnSpc>
                  <a:spcPts val="3481"/>
                </a:lnSpc>
                <a:buFont typeface="Arial"/>
                <a:buChar char="•"/>
              </a:pPr>
              <a:r>
                <a:rPr lang="en-US" sz="2486" u="sng">
                  <a:solidFill>
                    <a:srgbClr val="000000"/>
                  </a:solidFill>
                  <a:latin typeface="Fira Sans Light"/>
                </a:rPr>
                <a:t>Utilizatorul este capabil să vizualizeze meniul și să comande mâncare online.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-704361" y="3762398"/>
            <a:ext cx="7525516" cy="1381102"/>
            <a:chOff x="0" y="0"/>
            <a:chExt cx="10034022" cy="1841470"/>
          </a:xfrm>
        </p:grpSpPr>
        <p:grpSp>
          <p:nvGrpSpPr>
            <p:cNvPr name="Group 11" id="11"/>
            <p:cNvGrpSpPr/>
            <p:nvPr/>
          </p:nvGrpSpPr>
          <p:grpSpPr>
            <a:xfrm rot="-10800000">
              <a:off x="0" y="0"/>
              <a:ext cx="10034022" cy="1841470"/>
              <a:chOff x="0" y="0"/>
              <a:chExt cx="29272148" cy="5372100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29272148" cy="5372100"/>
              </a:xfrm>
              <a:custGeom>
                <a:avLst/>
                <a:gdLst/>
                <a:ahLst/>
                <a:cxnLst/>
                <a:rect r="r" b="b" t="t" l="l"/>
                <a:pathLst>
                  <a:path h="5372100" w="29272148">
                    <a:moveTo>
                      <a:pt x="27721477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27721477" y="5372100"/>
                    </a:lnTo>
                    <a:lnTo>
                      <a:pt x="29272148" y="2686050"/>
                    </a:lnTo>
                    <a:lnTo>
                      <a:pt x="27721477" y="0"/>
                    </a:lnTo>
                    <a:close/>
                  </a:path>
                </a:pathLst>
              </a:custGeom>
              <a:solidFill>
                <a:srgbClr val="1836B2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2408079" y="73822"/>
              <a:ext cx="6311676" cy="17414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5088"/>
                </a:lnSpc>
                <a:spcBef>
                  <a:spcPct val="0"/>
                </a:spcBef>
              </a:pPr>
              <a:r>
                <a:rPr lang="en-US" sz="4625">
                  <a:solidFill>
                    <a:srgbClr val="FFFFFF"/>
                  </a:solidFill>
                  <a:latin typeface="Fira Sans Medium Bold"/>
                </a:rPr>
                <a:t>Intrebari către client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901468" y="-2006328"/>
            <a:ext cx="13728065" cy="14299655"/>
            <a:chOff x="0" y="0"/>
            <a:chExt cx="5157365" cy="53721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5157365" cy="5372100"/>
            </a:xfrm>
            <a:custGeom>
              <a:avLst/>
              <a:gdLst/>
              <a:ahLst/>
              <a:cxnLst/>
              <a:rect r="r" b="b" t="t" l="l"/>
              <a:pathLst>
                <a:path h="5372100" w="5157365">
                  <a:moveTo>
                    <a:pt x="3606695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06695" y="5372100"/>
                  </a:lnTo>
                  <a:lnTo>
                    <a:pt x="5157365" y="2686050"/>
                  </a:lnTo>
                  <a:lnTo>
                    <a:pt x="3606695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8606113" y="462916"/>
            <a:ext cx="714076" cy="618457"/>
            <a:chOff x="0" y="0"/>
            <a:chExt cx="952102" cy="824609"/>
          </a:xfrm>
        </p:grpSpPr>
        <p:grpSp>
          <p:nvGrpSpPr>
            <p:cNvPr name="Group 5" id="5"/>
            <p:cNvGrpSpPr/>
            <p:nvPr/>
          </p:nvGrpSpPr>
          <p:grpSpPr>
            <a:xfrm rot="-10800000">
              <a:off x="0" y="0"/>
              <a:ext cx="952102" cy="824609"/>
              <a:chOff x="0" y="0"/>
              <a:chExt cx="6202680" cy="5372100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0"/>
                <a:ext cx="6202680" cy="5372100"/>
              </a:xfrm>
              <a:custGeom>
                <a:avLst/>
                <a:gdLst/>
                <a:ahLst/>
                <a:cxnLst/>
                <a:rect r="r" b="b" t="t" l="l"/>
                <a:pathLst>
                  <a:path h="5372100" w="6202680">
                    <a:moveTo>
                      <a:pt x="4652010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4652010" y="5372100"/>
                    </a:lnTo>
                    <a:lnTo>
                      <a:pt x="6202680" y="2686050"/>
                    </a:lnTo>
                    <a:lnTo>
                      <a:pt x="4652010" y="0"/>
                    </a:lnTo>
                    <a:close/>
                  </a:path>
                </a:pathLst>
              </a:custGeom>
              <a:solidFill>
                <a:srgbClr val="A066CB"/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0">
              <a:off x="209517" y="131949"/>
              <a:ext cx="533068" cy="5130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40"/>
                </a:lnSpc>
                <a:spcBef>
                  <a:spcPct val="0"/>
                </a:spcBef>
              </a:pPr>
              <a:r>
                <a:rPr lang="en-US" sz="2314" spc="-46">
                  <a:solidFill>
                    <a:srgbClr val="FFFFFF"/>
                  </a:solidFill>
                  <a:latin typeface="Fira Sans Medium"/>
                </a:rPr>
                <a:t>01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606113" y="1220878"/>
            <a:ext cx="714076" cy="618457"/>
            <a:chOff x="0" y="0"/>
            <a:chExt cx="952102" cy="824609"/>
          </a:xfrm>
        </p:grpSpPr>
        <p:grpSp>
          <p:nvGrpSpPr>
            <p:cNvPr name="Group 9" id="9"/>
            <p:cNvGrpSpPr/>
            <p:nvPr/>
          </p:nvGrpSpPr>
          <p:grpSpPr>
            <a:xfrm rot="-10800000">
              <a:off x="0" y="0"/>
              <a:ext cx="952102" cy="824609"/>
              <a:chOff x="0" y="0"/>
              <a:chExt cx="6202680" cy="5372100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0" y="0"/>
                <a:ext cx="6202680" cy="5372100"/>
              </a:xfrm>
              <a:custGeom>
                <a:avLst/>
                <a:gdLst/>
                <a:ahLst/>
                <a:cxnLst/>
                <a:rect r="r" b="b" t="t" l="l"/>
                <a:pathLst>
                  <a:path h="5372100" w="6202680">
                    <a:moveTo>
                      <a:pt x="4652010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4652010" y="5372100"/>
                    </a:lnTo>
                    <a:lnTo>
                      <a:pt x="6202680" y="2686050"/>
                    </a:lnTo>
                    <a:lnTo>
                      <a:pt x="4652010" y="0"/>
                    </a:lnTo>
                    <a:close/>
                  </a:path>
                </a:pathLst>
              </a:custGeom>
              <a:solidFill>
                <a:srgbClr val="A066CB"/>
              </a:solidFill>
            </p:spPr>
          </p:sp>
        </p:grpSp>
        <p:sp>
          <p:nvSpPr>
            <p:cNvPr name="TextBox 11" id="11"/>
            <p:cNvSpPr txBox="true"/>
            <p:nvPr/>
          </p:nvSpPr>
          <p:spPr>
            <a:xfrm rot="0">
              <a:off x="209517" y="131949"/>
              <a:ext cx="533068" cy="5130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40"/>
                </a:lnSpc>
                <a:spcBef>
                  <a:spcPct val="0"/>
                </a:spcBef>
              </a:pPr>
              <a:r>
                <a:rPr lang="en-US" sz="2314" spc="-46">
                  <a:solidFill>
                    <a:srgbClr val="FFFFFF"/>
                  </a:solidFill>
                  <a:latin typeface="Fira Sans Medium"/>
                </a:rPr>
                <a:t>02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8606113" y="2135182"/>
            <a:ext cx="714076" cy="618457"/>
            <a:chOff x="0" y="0"/>
            <a:chExt cx="952102" cy="824609"/>
          </a:xfrm>
        </p:grpSpPr>
        <p:grpSp>
          <p:nvGrpSpPr>
            <p:cNvPr name="Group 13" id="13"/>
            <p:cNvGrpSpPr/>
            <p:nvPr/>
          </p:nvGrpSpPr>
          <p:grpSpPr>
            <a:xfrm rot="-10800000">
              <a:off x="0" y="0"/>
              <a:ext cx="952102" cy="824609"/>
              <a:chOff x="0" y="0"/>
              <a:chExt cx="6202680" cy="5372100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0" y="0"/>
                <a:ext cx="6202680" cy="5372100"/>
              </a:xfrm>
              <a:custGeom>
                <a:avLst/>
                <a:gdLst/>
                <a:ahLst/>
                <a:cxnLst/>
                <a:rect r="r" b="b" t="t" l="l"/>
                <a:pathLst>
                  <a:path h="5372100" w="6202680">
                    <a:moveTo>
                      <a:pt x="4652010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4652010" y="5372100"/>
                    </a:lnTo>
                    <a:lnTo>
                      <a:pt x="6202680" y="2686050"/>
                    </a:lnTo>
                    <a:lnTo>
                      <a:pt x="4652010" y="0"/>
                    </a:lnTo>
                    <a:close/>
                  </a:path>
                </a:pathLst>
              </a:custGeom>
              <a:solidFill>
                <a:srgbClr val="A066CB"/>
              </a:solidFill>
            </p:spPr>
          </p:sp>
        </p:grpSp>
        <p:sp>
          <p:nvSpPr>
            <p:cNvPr name="TextBox 15" id="15"/>
            <p:cNvSpPr txBox="true"/>
            <p:nvPr/>
          </p:nvSpPr>
          <p:spPr>
            <a:xfrm rot="0">
              <a:off x="209517" y="131949"/>
              <a:ext cx="533068" cy="5130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40"/>
                </a:lnSpc>
                <a:spcBef>
                  <a:spcPct val="0"/>
                </a:spcBef>
              </a:pPr>
              <a:r>
                <a:rPr lang="en-US" sz="2314" spc="-46">
                  <a:solidFill>
                    <a:srgbClr val="FFFFFF"/>
                  </a:solidFill>
                  <a:latin typeface="Fira Sans Medium"/>
                </a:rPr>
                <a:t>03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606113" y="3048914"/>
            <a:ext cx="714076" cy="618457"/>
            <a:chOff x="0" y="0"/>
            <a:chExt cx="952102" cy="824609"/>
          </a:xfrm>
        </p:grpSpPr>
        <p:grpSp>
          <p:nvGrpSpPr>
            <p:cNvPr name="Group 17" id="17"/>
            <p:cNvGrpSpPr/>
            <p:nvPr/>
          </p:nvGrpSpPr>
          <p:grpSpPr>
            <a:xfrm rot="-10800000">
              <a:off x="0" y="0"/>
              <a:ext cx="952102" cy="824609"/>
              <a:chOff x="0" y="0"/>
              <a:chExt cx="6202680" cy="5372100"/>
            </a:xfrm>
          </p:grpSpPr>
          <p:sp>
            <p:nvSpPr>
              <p:cNvPr name="Freeform 18" id="18"/>
              <p:cNvSpPr/>
              <p:nvPr/>
            </p:nvSpPr>
            <p:spPr>
              <a:xfrm>
                <a:off x="0" y="0"/>
                <a:ext cx="6202680" cy="5372100"/>
              </a:xfrm>
              <a:custGeom>
                <a:avLst/>
                <a:gdLst/>
                <a:ahLst/>
                <a:cxnLst/>
                <a:rect r="r" b="b" t="t" l="l"/>
                <a:pathLst>
                  <a:path h="5372100" w="6202680">
                    <a:moveTo>
                      <a:pt x="4652010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4652010" y="5372100"/>
                    </a:lnTo>
                    <a:lnTo>
                      <a:pt x="6202680" y="2686050"/>
                    </a:lnTo>
                    <a:lnTo>
                      <a:pt x="4652010" y="0"/>
                    </a:lnTo>
                    <a:close/>
                  </a:path>
                </a:pathLst>
              </a:custGeom>
              <a:solidFill>
                <a:srgbClr val="A066CB"/>
              </a:solidFill>
            </p:spPr>
          </p:sp>
        </p:grpSp>
        <p:sp>
          <p:nvSpPr>
            <p:cNvPr name="TextBox 19" id="19"/>
            <p:cNvSpPr txBox="true"/>
            <p:nvPr/>
          </p:nvSpPr>
          <p:spPr>
            <a:xfrm rot="0">
              <a:off x="209517" y="130316"/>
              <a:ext cx="533068" cy="5163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40"/>
                </a:lnSpc>
                <a:spcBef>
                  <a:spcPct val="0"/>
                </a:spcBef>
              </a:pPr>
              <a:r>
                <a:rPr lang="en-US" sz="2314" spc="-46">
                  <a:solidFill>
                    <a:srgbClr val="FFFFFF"/>
                  </a:solidFill>
                  <a:latin typeface="Fira Sans Medium"/>
                </a:rPr>
                <a:t>04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8606113" y="4072370"/>
            <a:ext cx="714076" cy="618457"/>
            <a:chOff x="0" y="0"/>
            <a:chExt cx="952102" cy="824609"/>
          </a:xfrm>
        </p:grpSpPr>
        <p:grpSp>
          <p:nvGrpSpPr>
            <p:cNvPr name="Group 21" id="21"/>
            <p:cNvGrpSpPr/>
            <p:nvPr/>
          </p:nvGrpSpPr>
          <p:grpSpPr>
            <a:xfrm rot="-10800000">
              <a:off x="0" y="0"/>
              <a:ext cx="952102" cy="824609"/>
              <a:chOff x="0" y="0"/>
              <a:chExt cx="6202680" cy="5372100"/>
            </a:xfrm>
          </p:grpSpPr>
          <p:sp>
            <p:nvSpPr>
              <p:cNvPr name="Freeform 22" id="22"/>
              <p:cNvSpPr/>
              <p:nvPr/>
            </p:nvSpPr>
            <p:spPr>
              <a:xfrm>
                <a:off x="0" y="0"/>
                <a:ext cx="6202680" cy="5372100"/>
              </a:xfrm>
              <a:custGeom>
                <a:avLst/>
                <a:gdLst/>
                <a:ahLst/>
                <a:cxnLst/>
                <a:rect r="r" b="b" t="t" l="l"/>
                <a:pathLst>
                  <a:path h="5372100" w="6202680">
                    <a:moveTo>
                      <a:pt x="4652010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4652010" y="5372100"/>
                    </a:lnTo>
                    <a:lnTo>
                      <a:pt x="6202680" y="2686050"/>
                    </a:lnTo>
                    <a:lnTo>
                      <a:pt x="4652010" y="0"/>
                    </a:lnTo>
                    <a:close/>
                  </a:path>
                </a:pathLst>
              </a:custGeom>
              <a:solidFill>
                <a:srgbClr val="A066CB"/>
              </a:solidFill>
            </p:spPr>
          </p:sp>
        </p:grpSp>
        <p:sp>
          <p:nvSpPr>
            <p:cNvPr name="TextBox 23" id="23"/>
            <p:cNvSpPr txBox="true"/>
            <p:nvPr/>
          </p:nvSpPr>
          <p:spPr>
            <a:xfrm rot="0">
              <a:off x="209517" y="130316"/>
              <a:ext cx="533068" cy="5163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40"/>
                </a:lnSpc>
                <a:spcBef>
                  <a:spcPct val="0"/>
                </a:spcBef>
              </a:pPr>
              <a:r>
                <a:rPr lang="en-US" sz="2314" spc="-46">
                  <a:solidFill>
                    <a:srgbClr val="FFFFFF"/>
                  </a:solidFill>
                  <a:latin typeface="Fira Sans Medium"/>
                </a:rPr>
                <a:t>05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8606113" y="7013817"/>
            <a:ext cx="714076" cy="618457"/>
            <a:chOff x="0" y="0"/>
            <a:chExt cx="952102" cy="824609"/>
          </a:xfrm>
        </p:grpSpPr>
        <p:grpSp>
          <p:nvGrpSpPr>
            <p:cNvPr name="Group 25" id="25"/>
            <p:cNvGrpSpPr/>
            <p:nvPr/>
          </p:nvGrpSpPr>
          <p:grpSpPr>
            <a:xfrm rot="-10800000">
              <a:off x="0" y="0"/>
              <a:ext cx="952102" cy="824609"/>
              <a:chOff x="0" y="0"/>
              <a:chExt cx="6202680" cy="5372100"/>
            </a:xfrm>
          </p:grpSpPr>
          <p:sp>
            <p:nvSpPr>
              <p:cNvPr name="Freeform 26" id="26"/>
              <p:cNvSpPr/>
              <p:nvPr/>
            </p:nvSpPr>
            <p:spPr>
              <a:xfrm>
                <a:off x="0" y="0"/>
                <a:ext cx="6202680" cy="5372100"/>
              </a:xfrm>
              <a:custGeom>
                <a:avLst/>
                <a:gdLst/>
                <a:ahLst/>
                <a:cxnLst/>
                <a:rect r="r" b="b" t="t" l="l"/>
                <a:pathLst>
                  <a:path h="5372100" w="6202680">
                    <a:moveTo>
                      <a:pt x="4652010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4652010" y="5372100"/>
                    </a:lnTo>
                    <a:lnTo>
                      <a:pt x="6202680" y="2686050"/>
                    </a:lnTo>
                    <a:lnTo>
                      <a:pt x="4652010" y="0"/>
                    </a:lnTo>
                    <a:close/>
                  </a:path>
                </a:pathLst>
              </a:custGeom>
              <a:solidFill>
                <a:srgbClr val="A066CB"/>
              </a:solidFill>
            </p:spPr>
          </p:sp>
        </p:grpSp>
        <p:sp>
          <p:nvSpPr>
            <p:cNvPr name="TextBox 27" id="27"/>
            <p:cNvSpPr txBox="true"/>
            <p:nvPr/>
          </p:nvSpPr>
          <p:spPr>
            <a:xfrm rot="0">
              <a:off x="209517" y="131949"/>
              <a:ext cx="533068" cy="5130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40"/>
                </a:lnSpc>
                <a:spcBef>
                  <a:spcPct val="0"/>
                </a:spcBef>
              </a:pPr>
              <a:r>
                <a:rPr lang="en-US" sz="2314" spc="-46">
                  <a:solidFill>
                    <a:srgbClr val="FFFFFF"/>
                  </a:solidFill>
                  <a:latin typeface="Fira Sans Medium"/>
                </a:rPr>
                <a:t>08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8606113" y="8127574"/>
            <a:ext cx="714076" cy="618457"/>
            <a:chOff x="0" y="0"/>
            <a:chExt cx="952102" cy="824609"/>
          </a:xfrm>
        </p:grpSpPr>
        <p:grpSp>
          <p:nvGrpSpPr>
            <p:cNvPr name="Group 29" id="29"/>
            <p:cNvGrpSpPr/>
            <p:nvPr/>
          </p:nvGrpSpPr>
          <p:grpSpPr>
            <a:xfrm rot="-10800000">
              <a:off x="0" y="0"/>
              <a:ext cx="952102" cy="824609"/>
              <a:chOff x="0" y="0"/>
              <a:chExt cx="6202680" cy="5372100"/>
            </a:xfrm>
          </p:grpSpPr>
          <p:sp>
            <p:nvSpPr>
              <p:cNvPr name="Freeform 30" id="30"/>
              <p:cNvSpPr/>
              <p:nvPr/>
            </p:nvSpPr>
            <p:spPr>
              <a:xfrm>
                <a:off x="0" y="0"/>
                <a:ext cx="6202680" cy="5372100"/>
              </a:xfrm>
              <a:custGeom>
                <a:avLst/>
                <a:gdLst/>
                <a:ahLst/>
                <a:cxnLst/>
                <a:rect r="r" b="b" t="t" l="l"/>
                <a:pathLst>
                  <a:path h="5372100" w="6202680">
                    <a:moveTo>
                      <a:pt x="4652010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4652010" y="5372100"/>
                    </a:lnTo>
                    <a:lnTo>
                      <a:pt x="6202680" y="2686050"/>
                    </a:lnTo>
                    <a:lnTo>
                      <a:pt x="4652010" y="0"/>
                    </a:lnTo>
                    <a:close/>
                  </a:path>
                </a:pathLst>
              </a:custGeom>
              <a:solidFill>
                <a:srgbClr val="A066CB"/>
              </a:solidFill>
            </p:spPr>
          </p:sp>
        </p:grpSp>
        <p:sp>
          <p:nvSpPr>
            <p:cNvPr name="TextBox 31" id="31"/>
            <p:cNvSpPr txBox="true"/>
            <p:nvPr/>
          </p:nvSpPr>
          <p:spPr>
            <a:xfrm rot="0">
              <a:off x="209517" y="131949"/>
              <a:ext cx="533068" cy="5130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40"/>
                </a:lnSpc>
                <a:spcBef>
                  <a:spcPct val="0"/>
                </a:spcBef>
              </a:pPr>
              <a:r>
                <a:rPr lang="en-US" sz="2314" spc="-46">
                  <a:solidFill>
                    <a:srgbClr val="FFFFFF"/>
                  </a:solidFill>
                  <a:latin typeface="Fira Sans Medium"/>
                </a:rPr>
                <a:t>09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8607391" y="9041306"/>
            <a:ext cx="714076" cy="618457"/>
            <a:chOff x="0" y="0"/>
            <a:chExt cx="952102" cy="824609"/>
          </a:xfrm>
        </p:grpSpPr>
        <p:grpSp>
          <p:nvGrpSpPr>
            <p:cNvPr name="Group 33" id="33"/>
            <p:cNvGrpSpPr/>
            <p:nvPr/>
          </p:nvGrpSpPr>
          <p:grpSpPr>
            <a:xfrm rot="-10800000">
              <a:off x="0" y="0"/>
              <a:ext cx="952102" cy="824609"/>
              <a:chOff x="0" y="0"/>
              <a:chExt cx="6202680" cy="5372100"/>
            </a:xfrm>
          </p:grpSpPr>
          <p:sp>
            <p:nvSpPr>
              <p:cNvPr name="Freeform 34" id="34"/>
              <p:cNvSpPr/>
              <p:nvPr/>
            </p:nvSpPr>
            <p:spPr>
              <a:xfrm>
                <a:off x="0" y="0"/>
                <a:ext cx="6202680" cy="5372100"/>
              </a:xfrm>
              <a:custGeom>
                <a:avLst/>
                <a:gdLst/>
                <a:ahLst/>
                <a:cxnLst/>
                <a:rect r="r" b="b" t="t" l="l"/>
                <a:pathLst>
                  <a:path h="5372100" w="6202680">
                    <a:moveTo>
                      <a:pt x="4652010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4652010" y="5372100"/>
                    </a:lnTo>
                    <a:lnTo>
                      <a:pt x="6202680" y="2686050"/>
                    </a:lnTo>
                    <a:lnTo>
                      <a:pt x="4652010" y="0"/>
                    </a:lnTo>
                    <a:close/>
                  </a:path>
                </a:pathLst>
              </a:custGeom>
              <a:solidFill>
                <a:srgbClr val="A066CB"/>
              </a:solidFill>
            </p:spPr>
          </p:sp>
        </p:grpSp>
        <p:sp>
          <p:nvSpPr>
            <p:cNvPr name="TextBox 35" id="35"/>
            <p:cNvSpPr txBox="true"/>
            <p:nvPr/>
          </p:nvSpPr>
          <p:spPr>
            <a:xfrm rot="0">
              <a:off x="209517" y="131949"/>
              <a:ext cx="533068" cy="5130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40"/>
                </a:lnSpc>
                <a:spcBef>
                  <a:spcPct val="0"/>
                </a:spcBef>
              </a:pPr>
              <a:r>
                <a:rPr lang="en-US" sz="2314" spc="-46">
                  <a:solidFill>
                    <a:srgbClr val="FFFFFF"/>
                  </a:solidFill>
                  <a:latin typeface="Fira Sans Medium"/>
                </a:rPr>
                <a:t>10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8606113" y="5095826"/>
            <a:ext cx="714076" cy="618457"/>
            <a:chOff x="0" y="0"/>
            <a:chExt cx="952102" cy="824609"/>
          </a:xfrm>
        </p:grpSpPr>
        <p:grpSp>
          <p:nvGrpSpPr>
            <p:cNvPr name="Group 37" id="37"/>
            <p:cNvGrpSpPr/>
            <p:nvPr/>
          </p:nvGrpSpPr>
          <p:grpSpPr>
            <a:xfrm rot="-10800000">
              <a:off x="0" y="0"/>
              <a:ext cx="952102" cy="824609"/>
              <a:chOff x="0" y="0"/>
              <a:chExt cx="6202680" cy="5372100"/>
            </a:xfrm>
          </p:grpSpPr>
          <p:sp>
            <p:nvSpPr>
              <p:cNvPr name="Freeform 38" id="38"/>
              <p:cNvSpPr/>
              <p:nvPr/>
            </p:nvSpPr>
            <p:spPr>
              <a:xfrm>
                <a:off x="0" y="0"/>
                <a:ext cx="6202680" cy="5372100"/>
              </a:xfrm>
              <a:custGeom>
                <a:avLst/>
                <a:gdLst/>
                <a:ahLst/>
                <a:cxnLst/>
                <a:rect r="r" b="b" t="t" l="l"/>
                <a:pathLst>
                  <a:path h="5372100" w="6202680">
                    <a:moveTo>
                      <a:pt x="4652010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4652010" y="5372100"/>
                    </a:lnTo>
                    <a:lnTo>
                      <a:pt x="6202680" y="2686050"/>
                    </a:lnTo>
                    <a:lnTo>
                      <a:pt x="4652010" y="0"/>
                    </a:lnTo>
                    <a:close/>
                  </a:path>
                </a:pathLst>
              </a:custGeom>
              <a:solidFill>
                <a:srgbClr val="A066CB"/>
              </a:solidFill>
            </p:spPr>
          </p:sp>
        </p:grpSp>
        <p:sp>
          <p:nvSpPr>
            <p:cNvPr name="TextBox 39" id="39"/>
            <p:cNvSpPr txBox="true"/>
            <p:nvPr/>
          </p:nvSpPr>
          <p:spPr>
            <a:xfrm rot="0">
              <a:off x="209517" y="131949"/>
              <a:ext cx="533068" cy="5130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40"/>
                </a:lnSpc>
                <a:spcBef>
                  <a:spcPct val="0"/>
                </a:spcBef>
              </a:pPr>
              <a:r>
                <a:rPr lang="en-US" sz="2314" spc="-46">
                  <a:solidFill>
                    <a:srgbClr val="FFFFFF"/>
                  </a:solidFill>
                  <a:latin typeface="Fira Sans Medium"/>
                </a:rPr>
                <a:t>06</a:t>
              </a: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8606113" y="5968661"/>
            <a:ext cx="714076" cy="618457"/>
            <a:chOff x="0" y="0"/>
            <a:chExt cx="952102" cy="824609"/>
          </a:xfrm>
        </p:grpSpPr>
        <p:grpSp>
          <p:nvGrpSpPr>
            <p:cNvPr name="Group 41" id="41"/>
            <p:cNvGrpSpPr/>
            <p:nvPr/>
          </p:nvGrpSpPr>
          <p:grpSpPr>
            <a:xfrm rot="-10800000">
              <a:off x="0" y="0"/>
              <a:ext cx="952102" cy="824609"/>
              <a:chOff x="0" y="0"/>
              <a:chExt cx="6202680" cy="5372100"/>
            </a:xfrm>
          </p:grpSpPr>
          <p:sp>
            <p:nvSpPr>
              <p:cNvPr name="Freeform 42" id="42"/>
              <p:cNvSpPr/>
              <p:nvPr/>
            </p:nvSpPr>
            <p:spPr>
              <a:xfrm>
                <a:off x="0" y="0"/>
                <a:ext cx="6202680" cy="5372100"/>
              </a:xfrm>
              <a:custGeom>
                <a:avLst/>
                <a:gdLst/>
                <a:ahLst/>
                <a:cxnLst/>
                <a:rect r="r" b="b" t="t" l="l"/>
                <a:pathLst>
                  <a:path h="5372100" w="6202680">
                    <a:moveTo>
                      <a:pt x="4652010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4652010" y="5372100"/>
                    </a:lnTo>
                    <a:lnTo>
                      <a:pt x="6202680" y="2686050"/>
                    </a:lnTo>
                    <a:lnTo>
                      <a:pt x="4652010" y="0"/>
                    </a:lnTo>
                    <a:close/>
                  </a:path>
                </a:pathLst>
              </a:custGeom>
              <a:solidFill>
                <a:srgbClr val="A066CB"/>
              </a:solidFill>
            </p:spPr>
          </p:sp>
        </p:grpSp>
        <p:sp>
          <p:nvSpPr>
            <p:cNvPr name="TextBox 43" id="43"/>
            <p:cNvSpPr txBox="true"/>
            <p:nvPr/>
          </p:nvSpPr>
          <p:spPr>
            <a:xfrm rot="0">
              <a:off x="209517" y="131949"/>
              <a:ext cx="533068" cy="5130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40"/>
                </a:lnSpc>
                <a:spcBef>
                  <a:spcPct val="0"/>
                </a:spcBef>
              </a:pPr>
              <a:r>
                <a:rPr lang="en-US" sz="2314" spc="-46">
                  <a:solidFill>
                    <a:srgbClr val="FFFFFF"/>
                  </a:solidFill>
                  <a:latin typeface="Fira Sans Medium"/>
                </a:rPr>
                <a:t>07</a:t>
              </a:r>
            </a:p>
          </p:txBody>
        </p:sp>
      </p:grpSp>
      <p:pic>
        <p:nvPicPr>
          <p:cNvPr name="Picture 44" id="44"/>
          <p:cNvPicPr>
            <a:picLocks noChangeAspect="true"/>
          </p:cNvPicPr>
          <p:nvPr/>
        </p:nvPicPr>
        <p:blipFill>
          <a:blip r:embed="rId2"/>
          <a:srcRect l="16268" t="0" r="1377" b="0"/>
          <a:stretch>
            <a:fillRect/>
          </a:stretch>
        </p:blipFill>
        <p:spPr>
          <a:xfrm flipH="false" flipV="false" rot="0">
            <a:off x="752739" y="5143500"/>
            <a:ext cx="6019692" cy="3948816"/>
          </a:xfrm>
          <a:prstGeom prst="rect">
            <a:avLst/>
          </a:prstGeom>
        </p:spPr>
      </p:pic>
      <p:sp>
        <p:nvSpPr>
          <p:cNvPr name="TextBox 45" id="45"/>
          <p:cNvSpPr txBox="true"/>
          <p:nvPr/>
        </p:nvSpPr>
        <p:spPr>
          <a:xfrm rot="0">
            <a:off x="9615464" y="347558"/>
            <a:ext cx="8227285" cy="650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0"/>
              </a:lnSpc>
              <a:spcBef>
                <a:spcPct val="0"/>
              </a:spcBef>
            </a:pPr>
            <a:r>
              <a:rPr lang="en-US" sz="2000" spc="-40">
                <a:solidFill>
                  <a:srgbClr val="000000"/>
                </a:solidFill>
                <a:latin typeface="Fira Sans Medium"/>
              </a:rPr>
              <a:t>Incarcarea lenta a pagini sau a hartilor poate fi cauzata de probleme cu conexiunea la internet sau de probleme cu serverul aplicatiei.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9615464" y="1192303"/>
            <a:ext cx="8227285" cy="650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0"/>
              </a:lnSpc>
              <a:spcBef>
                <a:spcPct val="0"/>
              </a:spcBef>
            </a:pPr>
            <a:r>
              <a:rPr lang="en-US" sz="2000" spc="-40">
                <a:solidFill>
                  <a:srgbClr val="000000"/>
                </a:solidFill>
                <a:latin typeface="Fira Sans Medium"/>
              </a:rPr>
              <a:t>Probleme cu afisarea meniului sau a recenziilor pot fi cauzate de probleme cu baza de date sau de probleme cu algoritmii de afisare.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9615464" y="2106607"/>
            <a:ext cx="8227285" cy="650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0"/>
              </a:lnSpc>
              <a:spcBef>
                <a:spcPct val="0"/>
              </a:spcBef>
            </a:pPr>
            <a:r>
              <a:rPr lang="en-US" sz="2000" spc="-40">
                <a:solidFill>
                  <a:srgbClr val="000000"/>
                </a:solidFill>
                <a:latin typeface="Fira Sans Medium"/>
              </a:rPr>
              <a:t>Erori in cautarea sau filtrarea restaurantelor pot fi cauzate de probleme cu sistemul de cautare sau de probleme cu algoritmii de filtrare.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9615464" y="2856493"/>
            <a:ext cx="8227285" cy="974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0"/>
              </a:lnSpc>
              <a:spcBef>
                <a:spcPct val="0"/>
              </a:spcBef>
            </a:pPr>
            <a:r>
              <a:rPr lang="en-US" sz="2000" spc="-40">
                <a:solidFill>
                  <a:srgbClr val="000000"/>
                </a:solidFill>
                <a:latin typeface="Fira Sans Medium"/>
              </a:rPr>
              <a:t>Probleme cu plasarea sau finalizarea comenzilor pot fi cauzate de probleme cu sistemul de plasare a comenzii sau de probleme cu procesarea platii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9615464" y="4043795"/>
            <a:ext cx="8227285" cy="650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0"/>
              </a:lnSpc>
              <a:spcBef>
                <a:spcPct val="0"/>
              </a:spcBef>
            </a:pPr>
            <a:r>
              <a:rPr lang="en-US" sz="2000" spc="-40">
                <a:solidFill>
                  <a:srgbClr val="000000"/>
                </a:solidFill>
                <a:latin typeface="Fira Sans Medium"/>
              </a:rPr>
              <a:t>Erori in afisarea sau calcularea preturilor pot fi cauzate de probleme cu baza de date sau de probleme cu algoritmii de calcul.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854326" y="1765300"/>
            <a:ext cx="5816518" cy="337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8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Fira Sans Medium Bold"/>
              </a:rPr>
              <a:t>10 erori ale aplicatiei ZOMATO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9615464" y="5063409"/>
            <a:ext cx="8227285" cy="650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0"/>
              </a:lnSpc>
              <a:spcBef>
                <a:spcPct val="0"/>
              </a:spcBef>
            </a:pPr>
            <a:r>
              <a:rPr lang="en-US" sz="2000" spc="-40">
                <a:solidFill>
                  <a:srgbClr val="000000"/>
                </a:solidFill>
                <a:latin typeface="Fira Sans Medium"/>
              </a:rPr>
              <a:t>Probleme cu gestionarea contului sau a profilului pot fi cauzate de probleme cu baza de date sau de probleme cu sistemul de autentificare.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9615464" y="5904783"/>
            <a:ext cx="8227285" cy="650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0"/>
              </a:lnSpc>
              <a:spcBef>
                <a:spcPct val="0"/>
              </a:spcBef>
            </a:pPr>
            <a:r>
              <a:rPr lang="en-US" sz="2000" spc="-40">
                <a:solidFill>
                  <a:srgbClr val="000000"/>
                </a:solidFill>
                <a:latin typeface="Fira Sans Medium"/>
              </a:rPr>
              <a:t>Probleme cu plata sau cu validarea cardului pot fi cauzate de probleme cu sistemul de plata sau de probleme cu procesarea cardului.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9615464" y="6765207"/>
            <a:ext cx="8227285" cy="974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0"/>
              </a:lnSpc>
              <a:spcBef>
                <a:spcPct val="0"/>
              </a:spcBef>
            </a:pPr>
            <a:r>
              <a:rPr lang="en-US" sz="2000" spc="-40">
                <a:solidFill>
                  <a:srgbClr val="000000"/>
                </a:solidFill>
                <a:latin typeface="Fira Sans Medium"/>
              </a:rPr>
              <a:t>Probleme cu livrarea sau cu urmarirea comenzii pot fi cauzate de probleme cu sistemul de livrare sau de probleme cu sistemul de urmarire a comenzii.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9615464" y="7949482"/>
            <a:ext cx="8227285" cy="650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0"/>
              </a:lnSpc>
              <a:spcBef>
                <a:spcPct val="0"/>
              </a:spcBef>
            </a:pPr>
            <a:r>
              <a:rPr lang="en-US" sz="2000" spc="-40">
                <a:solidFill>
                  <a:srgbClr val="000000"/>
                </a:solidFill>
                <a:latin typeface="Fira Sans Medium"/>
              </a:rPr>
              <a:t>Probleme cu notificarile sau cu actualizarile pot fi cauzate de probleme cu sistemul de notificari sau de probleme cu actualizarile aplicatiei.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9615464" y="8971831"/>
            <a:ext cx="8227285" cy="650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600"/>
              </a:lnSpc>
              <a:spcBef>
                <a:spcPct val="0"/>
              </a:spcBef>
            </a:pPr>
            <a:r>
              <a:rPr lang="en-US" sz="2000" spc="-40">
                <a:solidFill>
                  <a:srgbClr val="000000"/>
                </a:solidFill>
                <a:latin typeface="Fira Sans Medium"/>
              </a:rPr>
              <a:t>Probleme cu integrarea cu alte aplicatii sau servicii pot fi cauzate de probleme cu API-ul sau de probleme cu integrarea cu alte sisteme.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36B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34026" r="0" b="0"/>
          <a:stretch>
            <a:fillRect/>
          </a:stretch>
        </p:blipFill>
        <p:spPr>
          <a:xfrm flipH="false" flipV="false" rot="0">
            <a:off x="12834808" y="-205809"/>
            <a:ext cx="6044632" cy="3451286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34026" r="0" b="0"/>
          <a:stretch>
            <a:fillRect/>
          </a:stretch>
        </p:blipFill>
        <p:spPr>
          <a:xfrm flipH="true" flipV="false" rot="0">
            <a:off x="-590291" y="6724549"/>
            <a:ext cx="6630572" cy="3785839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4896277" y="4021579"/>
            <a:ext cx="8495445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800"/>
              </a:lnSpc>
              <a:spcBef>
                <a:spcPct val="0"/>
              </a:spcBef>
            </a:pPr>
            <a:r>
              <a:rPr lang="en-US" sz="8000" u="none">
                <a:solidFill>
                  <a:srgbClr val="FFFFFF"/>
                </a:solidFill>
                <a:latin typeface="Fira Sans Medium Bold"/>
              </a:rPr>
              <a:t>Thank 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DAFYwNdvPFE</dc:identifier>
  <dcterms:modified xsi:type="dcterms:W3CDTF">2011-08-01T06:04:30Z</dcterms:modified>
  <cp:revision>1</cp:revision>
  <dc:title>Testare-Zomato</dc:title>
</cp:coreProperties>
</file>

<file path=docProps/thumbnail.jpeg>
</file>